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lv-LV"/>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3842890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E61E3E-21D7-46E8-A548-96DE8036E647}" type="datetimeFigureOut">
              <a:rPr lang="lv-LV" smtClean="0"/>
              <a:t>18.06.2025</a:t>
            </a:fld>
            <a:endParaRPr lang="lv-LV"/>
          </a:p>
        </p:txBody>
      </p:sp>
      <p:sp>
        <p:nvSpPr>
          <p:cNvPr id="6" name="Footer Placeholder 5"/>
          <p:cNvSpPr>
            <a:spLocks noGrp="1"/>
          </p:cNvSpPr>
          <p:nvPr>
            <p:ph type="ftr" sz="quarter" idx="11"/>
          </p:nvPr>
        </p:nvSpPr>
        <p:spPr/>
        <p:txBody>
          <a:bodyPr/>
          <a:lstStyle/>
          <a:p>
            <a:endParaRPr lang="lv-LV"/>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15741677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p:txBody>
          <a:bodyPr/>
          <a:lstStyle/>
          <a:p>
            <a:endParaRPr lang="lv-LV"/>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2228120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p:txBody>
          <a:bodyPr/>
          <a:lstStyle/>
          <a:p>
            <a:endParaRPr lang="lv-LV"/>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3047565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p:txBody>
          <a:bodyPr/>
          <a:lstStyle/>
          <a:p>
            <a:endParaRPr lang="lv-LV"/>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3098890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E61E3E-21D7-46E8-A548-96DE8036E647}" type="datetimeFigureOut">
              <a:rPr lang="lv-LV" smtClean="0"/>
              <a:t>18.06.2025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2940462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3E61E3E-21D7-46E8-A548-96DE8036E647}" type="datetimeFigureOut">
              <a:rPr lang="lv-LV" smtClean="0"/>
              <a:t>18.06.2025</a:t>
            </a:fld>
            <a:endParaRPr lang="lv-LV"/>
          </a:p>
        </p:txBody>
      </p:sp>
      <p:sp>
        <p:nvSpPr>
          <p:cNvPr id="8" name="Footer Placeholder 7"/>
          <p:cNvSpPr>
            <a:spLocks noGrp="1"/>
          </p:cNvSpPr>
          <p:nvPr>
            <p:ph type="ftr" sz="quarter" idx="11"/>
          </p:nvPr>
        </p:nvSpPr>
        <p:spPr>
          <a:xfrm>
            <a:off x="561111" y="6391838"/>
            <a:ext cx="3644282" cy="304801"/>
          </a:xfrm>
        </p:spPr>
        <p:txBody>
          <a:bodyPr/>
          <a:lstStyle/>
          <a:p>
            <a:endParaRPr lang="lv-LV"/>
          </a:p>
        </p:txBody>
      </p:sp>
      <p:sp>
        <p:nvSpPr>
          <p:cNvPr id="9" name="Slide Number Placeholder 8"/>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1175393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3051479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p:txBody>
          <a:bodyPr/>
          <a:lstStyle/>
          <a:p>
            <a:endParaRPr lang="lv-LV"/>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4200854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1976782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3E61E3E-21D7-46E8-A548-96DE8036E647}" type="datetimeFigureOut">
              <a:rPr lang="lv-LV" smtClean="0"/>
              <a:t>18.06.2025</a:t>
            </a:fld>
            <a:endParaRPr lang="lv-LV"/>
          </a:p>
        </p:txBody>
      </p:sp>
      <p:sp>
        <p:nvSpPr>
          <p:cNvPr id="5" name="Footer Placeholder 4"/>
          <p:cNvSpPr>
            <a:spLocks noGrp="1"/>
          </p:cNvSpPr>
          <p:nvPr>
            <p:ph type="ftr" sz="quarter" idx="11"/>
          </p:nvPr>
        </p:nvSpPr>
        <p:spPr/>
        <p:txBody>
          <a:bodyPr/>
          <a:lstStyle/>
          <a:p>
            <a:endParaRPr lang="lv-LV"/>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4231680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E61E3E-21D7-46E8-A548-96DE8036E647}" type="datetimeFigureOut">
              <a:rPr lang="lv-LV" smtClean="0"/>
              <a:t>18.06.2025</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318521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E61E3E-21D7-46E8-A548-96DE8036E647}" type="datetimeFigureOut">
              <a:rPr lang="lv-LV" smtClean="0"/>
              <a:t>18.06.2025</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598159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E61E3E-21D7-46E8-A548-96DE8036E647}" type="datetimeFigureOut">
              <a:rPr lang="lv-LV" smtClean="0"/>
              <a:t>18.06.2025</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2680885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61E3E-21D7-46E8-A548-96DE8036E647}" type="datetimeFigureOut">
              <a:rPr lang="lv-LV" smtClean="0"/>
              <a:t>18.06.2025</a:t>
            </a:fld>
            <a:endParaRPr lang="lv-LV"/>
          </a:p>
        </p:txBody>
      </p:sp>
      <p:sp>
        <p:nvSpPr>
          <p:cNvPr id="3" name="Footer Placeholder 2"/>
          <p:cNvSpPr>
            <a:spLocks noGrp="1"/>
          </p:cNvSpPr>
          <p:nvPr>
            <p:ph type="ftr" sz="quarter" idx="11"/>
          </p:nvPr>
        </p:nvSpPr>
        <p:spPr/>
        <p:txBody>
          <a:bodyPr/>
          <a:lstStyle/>
          <a:p>
            <a:endParaRPr lang="lv-LV"/>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837732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E61E3E-21D7-46E8-A548-96DE8036E647}" type="datetimeFigureOut">
              <a:rPr lang="lv-LV" smtClean="0"/>
              <a:t>18.06.2025</a:t>
            </a:fld>
            <a:endParaRPr lang="lv-LV"/>
          </a:p>
        </p:txBody>
      </p:sp>
      <p:sp>
        <p:nvSpPr>
          <p:cNvPr id="6" name="Footer Placeholder 5"/>
          <p:cNvSpPr>
            <a:spLocks noGrp="1"/>
          </p:cNvSpPr>
          <p:nvPr>
            <p:ph type="ftr" sz="quarter" idx="11"/>
          </p:nvPr>
        </p:nvSpPr>
        <p:spPr/>
        <p:txBody>
          <a:bodyPr/>
          <a:lstStyle/>
          <a:p>
            <a:endParaRPr lang="lv-LV"/>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189257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3E61E3E-21D7-46E8-A548-96DE8036E647}" type="datetimeFigureOut">
              <a:rPr lang="lv-LV" smtClean="0"/>
              <a:t>18.06.2025</a:t>
            </a:fld>
            <a:endParaRPr lang="lv-LV"/>
          </a:p>
        </p:txBody>
      </p:sp>
      <p:sp>
        <p:nvSpPr>
          <p:cNvPr id="6" name="Footer Placeholder 5"/>
          <p:cNvSpPr>
            <a:spLocks noGrp="1"/>
          </p:cNvSpPr>
          <p:nvPr>
            <p:ph type="ftr" sz="quarter" idx="11"/>
          </p:nvPr>
        </p:nvSpPr>
        <p:spPr/>
        <p:txBody>
          <a:bodyPr/>
          <a:lstStyle/>
          <a:p>
            <a:endParaRPr lang="lv-LV"/>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0DC053C5-8D9A-4AFC-B13F-40C7ADE824F6}" type="slidenum">
              <a:rPr lang="lv-LV" smtClean="0"/>
              <a:t>‹#›</a:t>
            </a:fld>
            <a:endParaRPr lang="lv-LV"/>
          </a:p>
        </p:txBody>
      </p:sp>
    </p:spTree>
    <p:extLst>
      <p:ext uri="{BB962C8B-B14F-4D97-AF65-F5344CB8AC3E}">
        <p14:creationId xmlns:p14="http://schemas.microsoft.com/office/powerpoint/2010/main" val="256499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73E61E3E-21D7-46E8-A548-96DE8036E647}" type="datetimeFigureOut">
              <a:rPr lang="lv-LV" smtClean="0"/>
              <a:t>18.06.2025</a:t>
            </a:fld>
            <a:endParaRPr lang="lv-LV"/>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lv-LV"/>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0DC053C5-8D9A-4AFC-B13F-40C7ADE824F6}" type="slidenum">
              <a:rPr lang="lv-LV" smtClean="0"/>
              <a:t>‹#›</a:t>
            </a:fld>
            <a:endParaRPr lang="lv-LV"/>
          </a:p>
        </p:txBody>
      </p:sp>
    </p:spTree>
    <p:extLst>
      <p:ext uri="{BB962C8B-B14F-4D97-AF65-F5344CB8AC3E}">
        <p14:creationId xmlns:p14="http://schemas.microsoft.com/office/powerpoint/2010/main" val="1343184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ksameni.gov.lv/" TargetMode="External"/><Relationship Id="rId2" Type="http://schemas.openxmlformats.org/officeDocument/2006/relationships/hyperlink" Target="https://latvija.gov.lv/Ho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zolitude.l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zolitude.lv/"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F52F2-0CAF-49F2-B6B6-2D596F5D9115}"/>
              </a:ext>
            </a:extLst>
          </p:cNvPr>
          <p:cNvSpPr>
            <a:spLocks noGrp="1"/>
          </p:cNvSpPr>
          <p:nvPr>
            <p:ph type="ctrTitle"/>
          </p:nvPr>
        </p:nvSpPr>
        <p:spPr>
          <a:xfrm>
            <a:off x="1524000" y="2347156"/>
            <a:ext cx="9144000" cy="2387600"/>
          </a:xfrm>
        </p:spPr>
        <p:txBody>
          <a:bodyPr>
            <a:normAutofit fontScale="90000"/>
          </a:bodyPr>
          <a:lstStyle/>
          <a:p>
            <a:br>
              <a:rPr lang="lv-LV" dirty="0"/>
            </a:br>
            <a:r>
              <a:rPr lang="lv-LV" b="1" dirty="0"/>
              <a:t>Uzņemšana Rīgas Zolitūdes ģimnāzijas </a:t>
            </a:r>
            <a:r>
              <a:rPr lang="lv-LV" b="1" dirty="0" err="1"/>
              <a:t>10.klasē</a:t>
            </a:r>
            <a:endParaRPr lang="lv-LV" b="1" dirty="0"/>
          </a:p>
        </p:txBody>
      </p:sp>
      <p:pic>
        <p:nvPicPr>
          <p:cNvPr id="5" name="Picture 4">
            <a:extLst>
              <a:ext uri="{FF2B5EF4-FFF2-40B4-BE49-F238E27FC236}">
                <a16:creationId xmlns:a16="http://schemas.microsoft.com/office/drawing/2014/main" id="{BD4BC457-8C43-4EC1-92CB-203128070F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2668" y="632451"/>
            <a:ext cx="2206304" cy="2206304"/>
          </a:xfrm>
          <a:prstGeom prst="rect">
            <a:avLst/>
          </a:prstGeom>
        </p:spPr>
      </p:pic>
    </p:spTree>
    <p:extLst>
      <p:ext uri="{BB962C8B-B14F-4D97-AF65-F5344CB8AC3E}">
        <p14:creationId xmlns:p14="http://schemas.microsoft.com/office/powerpoint/2010/main" val="156115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1BB22-4F52-40C8-BF69-50A5D1C29908}"/>
              </a:ext>
            </a:extLst>
          </p:cNvPr>
          <p:cNvSpPr>
            <a:spLocks noGrp="1"/>
          </p:cNvSpPr>
          <p:nvPr>
            <p:ph type="title"/>
          </p:nvPr>
        </p:nvSpPr>
        <p:spPr>
          <a:xfrm>
            <a:off x="1154954" y="838200"/>
            <a:ext cx="8761413" cy="842432"/>
          </a:xfrm>
        </p:spPr>
        <p:txBody>
          <a:bodyPr/>
          <a:lstStyle/>
          <a:p>
            <a:r>
              <a:rPr lang="lv-LV" sz="2400" b="1" dirty="0"/>
              <a:t>Izglītojamo uzņemšanas kārtība Rīgas Zolitūdes ģimnāzijas vispārējās vidējās izglītības programmā</a:t>
            </a:r>
          </a:p>
        </p:txBody>
      </p:sp>
      <p:sp>
        <p:nvSpPr>
          <p:cNvPr id="3" name="Content Placeholder 2">
            <a:extLst>
              <a:ext uri="{FF2B5EF4-FFF2-40B4-BE49-F238E27FC236}">
                <a16:creationId xmlns:a16="http://schemas.microsoft.com/office/drawing/2014/main" id="{B8F6CC4F-303C-4692-BCE8-CD4934000121}"/>
              </a:ext>
            </a:extLst>
          </p:cNvPr>
          <p:cNvSpPr>
            <a:spLocks noGrp="1"/>
          </p:cNvSpPr>
          <p:nvPr>
            <p:ph idx="1"/>
          </p:nvPr>
        </p:nvSpPr>
        <p:spPr>
          <a:xfrm>
            <a:off x="1071644" y="2603500"/>
            <a:ext cx="9842433" cy="3416300"/>
          </a:xfrm>
        </p:spPr>
        <p:txBody>
          <a:bodyPr>
            <a:normAutofit/>
          </a:bodyPr>
          <a:lstStyle/>
          <a:p>
            <a:r>
              <a:rPr lang="lv-LV" sz="2000" b="1" dirty="0"/>
              <a:t>Pieteikšanās konkursam izglītojamo uzņemšanai 10. klasē notiek no 2025.gada 26. jūnija līdz 2025.gada 30. jūnijam plkst. 10.00.</a:t>
            </a:r>
            <a:r>
              <a:rPr lang="lv-LV" sz="2000" dirty="0"/>
              <a:t> (grozīts ar Rīgas Zolitūdes ģimnāzijas 17.06.2025. iekšējiem noteikumiem Nr. </a:t>
            </a:r>
            <a:r>
              <a:rPr lang="lv-LV" sz="2000" dirty="0" err="1"/>
              <a:t>GZO</a:t>
            </a:r>
            <a:r>
              <a:rPr lang="lv-LV" sz="2000" dirty="0"/>
              <a:t>-25-6-</a:t>
            </a:r>
            <a:r>
              <a:rPr lang="lv-LV" sz="2000" dirty="0" err="1"/>
              <a:t>nts</a:t>
            </a:r>
            <a:r>
              <a:rPr lang="lv-LV" sz="2000" dirty="0"/>
              <a:t>)</a:t>
            </a:r>
          </a:p>
          <a:p>
            <a:r>
              <a:rPr lang="lv-LV" sz="2000" b="1" dirty="0"/>
              <a:t>Iesniegumu aizpilda elektroniski, izmantojot portāla </a:t>
            </a:r>
            <a:r>
              <a:rPr lang="lv-LV" sz="2000" b="1" dirty="0">
                <a:hlinkClick r:id="rId2"/>
              </a:rPr>
              <a:t>latvija.gov.lv</a:t>
            </a:r>
            <a:r>
              <a:rPr lang="lv-LV" sz="2000" b="1" dirty="0"/>
              <a:t>                e-pakalpojumu "Pieteikšanās izglītības uzsākšanai Rīgas valstspilsētas pašvaldības izglītības iestādē (</a:t>
            </a:r>
            <a:r>
              <a:rPr lang="lv-LV" sz="2000" b="1" dirty="0" err="1"/>
              <a:t>10.klase</a:t>
            </a:r>
            <a:r>
              <a:rPr lang="lv-LV" sz="2000" b="1" dirty="0"/>
              <a:t>)".</a:t>
            </a:r>
            <a:endParaRPr lang="lv-LV" sz="2000" dirty="0"/>
          </a:p>
          <a:p>
            <a:r>
              <a:rPr lang="lv-LV" sz="2000" dirty="0"/>
              <a:t>Atgādinām, ka </a:t>
            </a:r>
            <a:r>
              <a:rPr lang="lv-LV" sz="2000" dirty="0" err="1"/>
              <a:t>9.klašu</a:t>
            </a:r>
            <a:r>
              <a:rPr lang="lv-LV" sz="2000" dirty="0"/>
              <a:t> centralizēto eksāmenu rezultāti būs pieejami no </a:t>
            </a:r>
            <a:r>
              <a:rPr lang="lv-LV" sz="2000" dirty="0" err="1"/>
              <a:t>25.jūnija</a:t>
            </a:r>
            <a:r>
              <a:rPr lang="lv-LV" sz="2000" dirty="0"/>
              <a:t> tīmekļvietnē </a:t>
            </a:r>
            <a:r>
              <a:rPr lang="lv-LV" sz="2000" b="1" u="sng" dirty="0" err="1">
                <a:hlinkClick r:id="rId3"/>
              </a:rPr>
              <a:t>eksameni.gov.lv</a:t>
            </a:r>
            <a:endParaRPr lang="lv-LV" sz="2000" b="1" dirty="0"/>
          </a:p>
        </p:txBody>
      </p:sp>
    </p:spTree>
    <p:extLst>
      <p:ext uri="{BB962C8B-B14F-4D97-AF65-F5344CB8AC3E}">
        <p14:creationId xmlns:p14="http://schemas.microsoft.com/office/powerpoint/2010/main" val="3989689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5CF7-83CE-4462-8C0C-2C51F5C37C2E}"/>
              </a:ext>
            </a:extLst>
          </p:cNvPr>
          <p:cNvSpPr>
            <a:spLocks noGrp="1"/>
          </p:cNvSpPr>
          <p:nvPr>
            <p:ph type="title"/>
          </p:nvPr>
        </p:nvSpPr>
        <p:spPr/>
        <p:txBody>
          <a:bodyPr/>
          <a:lstStyle/>
          <a:p>
            <a:r>
              <a:rPr lang="lv-LV" b="1" dirty="0"/>
              <a:t>Pieteikšanās kārtība e-pakalpojumā</a:t>
            </a:r>
            <a:endParaRPr lang="lv-LV" dirty="0"/>
          </a:p>
        </p:txBody>
      </p:sp>
      <p:sp>
        <p:nvSpPr>
          <p:cNvPr id="3" name="Content Placeholder 2">
            <a:extLst>
              <a:ext uri="{FF2B5EF4-FFF2-40B4-BE49-F238E27FC236}">
                <a16:creationId xmlns:a16="http://schemas.microsoft.com/office/drawing/2014/main" id="{A3D1EB74-051F-48AC-90CF-0A2D1C7D4DD6}"/>
              </a:ext>
            </a:extLst>
          </p:cNvPr>
          <p:cNvSpPr>
            <a:spLocks noGrp="1"/>
          </p:cNvSpPr>
          <p:nvPr>
            <p:ph idx="1"/>
          </p:nvPr>
        </p:nvSpPr>
        <p:spPr>
          <a:xfrm>
            <a:off x="1154954" y="2348917"/>
            <a:ext cx="9968848" cy="4194495"/>
          </a:xfrm>
        </p:spPr>
        <p:txBody>
          <a:bodyPr>
            <a:normAutofit fontScale="92500" lnSpcReduction="20000"/>
          </a:bodyPr>
          <a:lstStyle/>
          <a:p>
            <a:r>
              <a:rPr lang="lv-LV" dirty="0"/>
              <a:t>E-pakalpojums būs aktuāls tikai laika posmā no</a:t>
            </a:r>
            <a:r>
              <a:rPr lang="lv-LV" b="1" dirty="0"/>
              <a:t> 26. jūnija līdz 30. jūnija </a:t>
            </a:r>
            <a:r>
              <a:rPr lang="lv-LV" b="1" dirty="0" err="1"/>
              <a:t>plkst.10.00</a:t>
            </a:r>
            <a:r>
              <a:rPr lang="lv-LV" b="1" dirty="0"/>
              <a:t>.</a:t>
            </a:r>
            <a:r>
              <a:rPr lang="lv-LV" dirty="0"/>
              <a:t> </a:t>
            </a:r>
          </a:p>
          <a:p>
            <a:r>
              <a:rPr lang="lv-LV" dirty="0"/>
              <a:t>Pieteikumu varēs iesniegt skolēna likumiskais pārstāvis (piemēram, vecāki vai aizbildnis) vai pats pretendents, ja viņš ir pilngadīgs. </a:t>
            </a:r>
          </a:p>
          <a:p>
            <a:r>
              <a:rPr lang="lv-LV" dirty="0"/>
              <a:t>Lai pieteiktos sistēmā, būs nepieciešami autentifikācijas līdzekļi, piemēram, </a:t>
            </a:r>
            <a:r>
              <a:rPr lang="lv-LV" dirty="0" err="1"/>
              <a:t>eID</a:t>
            </a:r>
            <a:r>
              <a:rPr lang="lv-LV" dirty="0"/>
              <a:t> karte, e-paraksts, </a:t>
            </a:r>
            <a:r>
              <a:rPr lang="lv-LV" dirty="0" err="1"/>
              <a:t>SmartID</a:t>
            </a:r>
            <a:r>
              <a:rPr lang="lv-LV" dirty="0"/>
              <a:t> vai </a:t>
            </a:r>
            <a:r>
              <a:rPr lang="lv-LV" dirty="0" err="1"/>
              <a:t>eParaksts</a:t>
            </a:r>
            <a:r>
              <a:rPr lang="lv-LV" dirty="0"/>
              <a:t> </a:t>
            </a:r>
            <a:r>
              <a:rPr lang="lv-LV" dirty="0" err="1"/>
              <a:t>mobile</a:t>
            </a:r>
            <a:r>
              <a:rPr lang="lv-LV" dirty="0"/>
              <a:t>. Šie līdzekļi nodrošina drošu piekļuvi portālam latvija.gov.lv un pieteikuma iesniegšanu.</a:t>
            </a:r>
          </a:p>
          <a:p>
            <a:r>
              <a:rPr lang="lv-LV" dirty="0"/>
              <a:t>Ja kādu iemeslu dēļ nebūs iespējams pieteikumu iesniegt elektroniski, to šajos datumos iespējams iesniegt klātienē izvēlētajā izglītības iestādē.</a:t>
            </a:r>
          </a:p>
          <a:p>
            <a:r>
              <a:rPr lang="lv-LV" dirty="0"/>
              <a:t>Skolēnu var pieteikt uz vairākām vidusskolu vai ģimnāziju vidējās izglītības programmām vienlaicīgi. Katram pieteikumam jābūt aizpildītam un iesniegtam atsevišķi, izvēloties attiecīgo izglītības iestādi un programmas virzienu. </a:t>
            </a:r>
          </a:p>
          <a:p>
            <a:r>
              <a:rPr lang="lv-LV" dirty="0"/>
              <a:t>Pēc veiksmīgas pieteikuma iesniegšanas e-pakalpojumā, lietotājs uz savu norādīto e-pasta adresi saņems apstiprinājuma ziņojumu ar informāciju par reģistrēto pieteikumu, izvēlēto izglītības iestādi, programmas uz kurām ir pieteicies un </a:t>
            </a:r>
            <a:r>
              <a:rPr lang="lv-LV" b="1" u="sng" dirty="0"/>
              <a:t>pretendenta identifikatoru</a:t>
            </a:r>
            <a:r>
              <a:rPr lang="lv-LV" dirty="0"/>
              <a:t>.</a:t>
            </a:r>
          </a:p>
          <a:p>
            <a:r>
              <a:rPr lang="lv-LV" b="1" u="sng" dirty="0"/>
              <a:t>Pēc identifikatora</a:t>
            </a:r>
            <a:r>
              <a:rPr lang="lv-LV" dirty="0"/>
              <a:t> varēs sekot līdzi konkursam skolas mājaslapā </a:t>
            </a:r>
            <a:r>
              <a:rPr lang="lv-LV" b="1" dirty="0" err="1">
                <a:highlight>
                  <a:srgbClr val="FFFF00"/>
                </a:highlight>
                <a:hlinkClick r:id="rId2"/>
              </a:rPr>
              <a:t>https</a:t>
            </a:r>
            <a:r>
              <a:rPr lang="lv-LV" b="1" dirty="0">
                <a:highlight>
                  <a:srgbClr val="FFFF00"/>
                </a:highlight>
                <a:hlinkClick r:id="rId2"/>
              </a:rPr>
              <a:t>://</a:t>
            </a:r>
            <a:r>
              <a:rPr lang="lv-LV" b="1" dirty="0" err="1">
                <a:highlight>
                  <a:srgbClr val="FFFF00"/>
                </a:highlight>
                <a:hlinkClick r:id="rId2"/>
              </a:rPr>
              <a:t>zolitude.lv</a:t>
            </a:r>
            <a:r>
              <a:rPr lang="lv-LV" b="1" dirty="0">
                <a:highlight>
                  <a:srgbClr val="FFFF00"/>
                </a:highlight>
                <a:hlinkClick r:id="rId2"/>
              </a:rPr>
              <a:t>/</a:t>
            </a:r>
            <a:r>
              <a:rPr lang="lv-LV" b="1" dirty="0"/>
              <a:t>, </a:t>
            </a:r>
            <a:r>
              <a:rPr lang="lv-LV" dirty="0"/>
              <a:t>kur tiks publicēti konkursa  rezultāti.</a:t>
            </a:r>
          </a:p>
        </p:txBody>
      </p:sp>
    </p:spTree>
    <p:extLst>
      <p:ext uri="{BB962C8B-B14F-4D97-AF65-F5344CB8AC3E}">
        <p14:creationId xmlns:p14="http://schemas.microsoft.com/office/powerpoint/2010/main" val="425777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90F15-BBA7-46F9-8917-2515B517C304}"/>
              </a:ext>
            </a:extLst>
          </p:cNvPr>
          <p:cNvSpPr>
            <a:spLocks noGrp="1"/>
          </p:cNvSpPr>
          <p:nvPr>
            <p:ph type="title"/>
          </p:nvPr>
        </p:nvSpPr>
        <p:spPr/>
        <p:txBody>
          <a:bodyPr/>
          <a:lstStyle/>
          <a:p>
            <a:r>
              <a:rPr lang="lv-LV" dirty="0"/>
              <a:t>Rezultātu paziņošana un dokumentu iesniegšana</a:t>
            </a:r>
          </a:p>
        </p:txBody>
      </p:sp>
      <p:sp>
        <p:nvSpPr>
          <p:cNvPr id="3" name="Content Placeholder 2">
            <a:extLst>
              <a:ext uri="{FF2B5EF4-FFF2-40B4-BE49-F238E27FC236}">
                <a16:creationId xmlns:a16="http://schemas.microsoft.com/office/drawing/2014/main" id="{8E3BE865-CF4E-4AD5-82C2-AC4198B880C8}"/>
              </a:ext>
            </a:extLst>
          </p:cNvPr>
          <p:cNvSpPr>
            <a:spLocks noGrp="1"/>
          </p:cNvSpPr>
          <p:nvPr>
            <p:ph idx="1"/>
          </p:nvPr>
        </p:nvSpPr>
        <p:spPr>
          <a:xfrm>
            <a:off x="1154954" y="2248250"/>
            <a:ext cx="8825659" cy="3771550"/>
          </a:xfrm>
        </p:spPr>
        <p:txBody>
          <a:bodyPr>
            <a:normAutofit/>
          </a:bodyPr>
          <a:lstStyle/>
          <a:p>
            <a:pPr marL="0" indent="0">
              <a:buNone/>
            </a:pPr>
            <a:endParaRPr lang="lv-LV" dirty="0"/>
          </a:p>
          <a:p>
            <a:r>
              <a:rPr lang="lv-LV" dirty="0"/>
              <a:t>Ģimnāzija paziņo konkursa rezultātus par uzņemšanu </a:t>
            </a:r>
            <a:r>
              <a:rPr lang="lv-LV" dirty="0" err="1"/>
              <a:t>10.klasē</a:t>
            </a:r>
            <a:r>
              <a:rPr lang="lv-LV" dirty="0"/>
              <a:t>, publicējot visu pretendentu, kuri ir pieteikušies konkursam, sarakstu (ar piešķirto e-pakalpojuma kodu un iegūto punktu summu), izglītības iestādes tīmekļvietnē </a:t>
            </a:r>
            <a:r>
              <a:rPr lang="lv-LV" b="1" dirty="0" err="1">
                <a:highlight>
                  <a:srgbClr val="FFFF00"/>
                </a:highlight>
                <a:hlinkClick r:id="rId2"/>
              </a:rPr>
              <a:t>https</a:t>
            </a:r>
            <a:r>
              <a:rPr lang="lv-LV" b="1" dirty="0">
                <a:highlight>
                  <a:srgbClr val="FFFF00"/>
                </a:highlight>
                <a:hlinkClick r:id="rId2"/>
              </a:rPr>
              <a:t>://</a:t>
            </a:r>
            <a:r>
              <a:rPr lang="lv-LV" b="1" dirty="0" err="1">
                <a:highlight>
                  <a:srgbClr val="FFFF00"/>
                </a:highlight>
                <a:hlinkClick r:id="rId2"/>
              </a:rPr>
              <a:t>zolitude.lv</a:t>
            </a:r>
            <a:r>
              <a:rPr lang="lv-LV" b="1" dirty="0">
                <a:highlight>
                  <a:srgbClr val="FFFF00"/>
                </a:highlight>
                <a:hlinkClick r:id="rId2"/>
              </a:rPr>
              <a:t>/</a:t>
            </a:r>
            <a:r>
              <a:rPr lang="lv-LV" b="1" dirty="0"/>
              <a:t> </a:t>
            </a:r>
            <a:r>
              <a:rPr lang="lv-LV" dirty="0"/>
              <a:t>2025. gada </a:t>
            </a:r>
            <a:r>
              <a:rPr lang="lv-LV" b="1" dirty="0"/>
              <a:t>1. jūlijā plkst. 12.00</a:t>
            </a:r>
            <a:r>
              <a:rPr lang="lv-LV" dirty="0"/>
              <a:t>. </a:t>
            </a:r>
          </a:p>
          <a:p>
            <a:r>
              <a:rPr lang="lv-LV" dirty="0"/>
              <a:t>Atjaunotais pretendentu saraksts tiks publicēts 2025. gada 9. jūlijā plkst. 10.00 un 2025. gada 14. jūlijā plkst. 10.00.</a:t>
            </a:r>
          </a:p>
          <a:p>
            <a:r>
              <a:rPr lang="lv-LV" b="1" u="sng" dirty="0"/>
              <a:t>Dokumentu pieņemšana Ģimnāzijā </a:t>
            </a:r>
            <a:r>
              <a:rPr lang="lv-LV" b="1" dirty="0"/>
              <a:t>notiks 2. un </a:t>
            </a:r>
            <a:r>
              <a:rPr lang="lv-LV" b="1" dirty="0" err="1"/>
              <a:t>3.jūlijā</a:t>
            </a:r>
            <a:r>
              <a:rPr lang="lv-LV" b="1" dirty="0"/>
              <a:t> plkst. 9.00 līdz </a:t>
            </a:r>
            <a:r>
              <a:rPr lang="lv-LV" b="1" dirty="0" err="1"/>
              <a:t>plkst.14.00</a:t>
            </a:r>
            <a:r>
              <a:rPr lang="lv-LV" dirty="0"/>
              <a:t>  </a:t>
            </a:r>
            <a:r>
              <a:rPr lang="lv-LV" b="1" dirty="0"/>
              <a:t>(K-</a:t>
            </a:r>
            <a:r>
              <a:rPr lang="lv-LV" b="1" dirty="0" err="1"/>
              <a:t>106.kab</a:t>
            </a:r>
            <a:r>
              <a:rPr lang="lv-LV" b="1" dirty="0"/>
              <a:t>.) </a:t>
            </a:r>
            <a:r>
              <a:rPr lang="lv-LV" dirty="0"/>
              <a:t>atbilstoši normatīvajos aktos noteiktajām prasībām, ņemot vērā saņemtos iesniegumus par pretendentu uzņemšanu 10. klasē vai par atteikumu.</a:t>
            </a:r>
          </a:p>
        </p:txBody>
      </p:sp>
    </p:spTree>
    <p:extLst>
      <p:ext uri="{BB962C8B-B14F-4D97-AF65-F5344CB8AC3E}">
        <p14:creationId xmlns:p14="http://schemas.microsoft.com/office/powerpoint/2010/main" val="2689727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2CBCD-CCBD-436E-A914-F33DA0A846AB}"/>
              </a:ext>
            </a:extLst>
          </p:cNvPr>
          <p:cNvSpPr>
            <a:spLocks noGrp="1"/>
          </p:cNvSpPr>
          <p:nvPr>
            <p:ph type="title"/>
          </p:nvPr>
        </p:nvSpPr>
        <p:spPr/>
        <p:txBody>
          <a:bodyPr/>
          <a:lstStyle/>
          <a:p>
            <a:r>
              <a:rPr lang="lv-LV" dirty="0"/>
              <a:t>Rīgas Zolitūdes ģimnāzijas vispārējās vidējās izglītības programmas virzieni</a:t>
            </a:r>
          </a:p>
        </p:txBody>
      </p:sp>
      <p:sp>
        <p:nvSpPr>
          <p:cNvPr id="3" name="Content Placeholder 2">
            <a:extLst>
              <a:ext uri="{FF2B5EF4-FFF2-40B4-BE49-F238E27FC236}">
                <a16:creationId xmlns:a16="http://schemas.microsoft.com/office/drawing/2014/main" id="{2E6A8D12-E181-4689-9719-AC67A7EA5285}"/>
              </a:ext>
            </a:extLst>
          </p:cNvPr>
          <p:cNvSpPr>
            <a:spLocks noGrp="1"/>
          </p:cNvSpPr>
          <p:nvPr>
            <p:ph idx="1"/>
          </p:nvPr>
        </p:nvSpPr>
        <p:spPr/>
        <p:txBody>
          <a:bodyPr>
            <a:normAutofit/>
          </a:bodyPr>
          <a:lstStyle/>
          <a:p>
            <a:r>
              <a:rPr lang="lv-LV" sz="2800" dirty="0"/>
              <a:t>A - Valodas un sociālās zinātnes</a:t>
            </a:r>
          </a:p>
          <a:p>
            <a:r>
              <a:rPr lang="lv-LV" sz="2800" dirty="0"/>
              <a:t>B - Dabaszinātnes, matemātika un svešvalodas</a:t>
            </a:r>
          </a:p>
          <a:p>
            <a:r>
              <a:rPr lang="lv-LV" sz="2800" dirty="0"/>
              <a:t>C - Dabaszinātnes un svešvalodas</a:t>
            </a:r>
          </a:p>
        </p:txBody>
      </p:sp>
    </p:spTree>
    <p:extLst>
      <p:ext uri="{BB962C8B-B14F-4D97-AF65-F5344CB8AC3E}">
        <p14:creationId xmlns:p14="http://schemas.microsoft.com/office/powerpoint/2010/main" val="1874276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7CBE82C-E035-49D8-B7A1-A4EE323E82DC}"/>
              </a:ext>
            </a:extLst>
          </p:cNvPr>
          <p:cNvSpPr>
            <a:spLocks noGrp="1"/>
          </p:cNvSpPr>
          <p:nvPr>
            <p:ph type="title"/>
          </p:nvPr>
        </p:nvSpPr>
        <p:spPr>
          <a:xfrm>
            <a:off x="643226" y="885702"/>
            <a:ext cx="8761413" cy="706964"/>
          </a:xfrm>
        </p:spPr>
        <p:txBody>
          <a:bodyPr/>
          <a:lstStyle/>
          <a:p>
            <a:r>
              <a:rPr lang="lv-LV" b="1" dirty="0"/>
              <a:t>Valodas un sociālās zinātnes</a:t>
            </a:r>
          </a:p>
        </p:txBody>
      </p:sp>
      <p:sp>
        <p:nvSpPr>
          <p:cNvPr id="3" name="Content Placeholder 2">
            <a:extLst>
              <a:ext uri="{FF2B5EF4-FFF2-40B4-BE49-F238E27FC236}">
                <a16:creationId xmlns:a16="http://schemas.microsoft.com/office/drawing/2014/main" id="{D68D7F1D-161F-414F-83F4-B8DC556E3B6A}"/>
              </a:ext>
            </a:extLst>
          </p:cNvPr>
          <p:cNvSpPr>
            <a:spLocks noGrp="1"/>
          </p:cNvSpPr>
          <p:nvPr>
            <p:ph idx="1"/>
          </p:nvPr>
        </p:nvSpPr>
        <p:spPr/>
        <p:txBody>
          <a:bodyPr>
            <a:normAutofit lnSpcReduction="10000"/>
          </a:bodyPr>
          <a:lstStyle/>
          <a:p>
            <a:r>
              <a:rPr lang="lv-LV" dirty="0"/>
              <a:t>Padziļinātie kursi: Angļu valoda II (</a:t>
            </a:r>
            <a:r>
              <a:rPr lang="lv-LV" dirty="0" err="1"/>
              <a:t>C1</a:t>
            </a:r>
            <a:r>
              <a:rPr lang="lv-LV" dirty="0"/>
              <a:t>), Latviešu valoda un literatūra II, Vēsture II</a:t>
            </a:r>
          </a:p>
          <a:p>
            <a:r>
              <a:rPr lang="lv-LV" dirty="0"/>
              <a:t>Rīgas Zolitūdes ģimnāzijas vispārējās vidējās izglītības programmas virziens </a:t>
            </a:r>
            <a:r>
              <a:rPr lang="lv-LV" b="1" dirty="0"/>
              <a:t>"Valodas un sociālās zinātnes" </a:t>
            </a:r>
            <a:r>
              <a:rPr lang="lv-LV" dirty="0"/>
              <a:t>piedāvā skolēniem padziļinātu humanitāro un sociālo zinātņu izglītību, attīstot valodu prasmes un izpratni par sabiedrības attīstības procesiem. </a:t>
            </a:r>
          </a:p>
          <a:p>
            <a:r>
              <a:rPr lang="lv-LV" dirty="0"/>
              <a:t>Programmas mērķis ir veicināt skolēnu argumentācijas prasmes un kultūrvēsturisko izpratni, gatavojot viņus studijām valodniecības, vēstures, žurnālistikas, komunikācijas, tiesību zinātnes un citās ar sabiedrību saistītās jomās, kā arī aktīvai līdzdalībai pilsoniskajā dzīvē.</a:t>
            </a:r>
          </a:p>
          <a:p>
            <a:r>
              <a:rPr lang="lv-LV" dirty="0"/>
              <a:t>Programmas kods:  31016011</a:t>
            </a:r>
          </a:p>
          <a:p>
            <a:pPr marL="0" indent="0">
              <a:buNone/>
            </a:pPr>
            <a:endParaRPr lang="lv-LV" dirty="0"/>
          </a:p>
        </p:txBody>
      </p:sp>
      <p:pic>
        <p:nvPicPr>
          <p:cNvPr id="7" name="Picture 6">
            <a:extLst>
              <a:ext uri="{FF2B5EF4-FFF2-40B4-BE49-F238E27FC236}">
                <a16:creationId xmlns:a16="http://schemas.microsoft.com/office/drawing/2014/main" id="{9F9F1984-3C4F-476A-AFEE-E1DE4B839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0761" y="5021438"/>
            <a:ext cx="1454572" cy="1454572"/>
          </a:xfrm>
          <a:prstGeom prst="rect">
            <a:avLst/>
          </a:prstGeom>
        </p:spPr>
      </p:pic>
      <p:pic>
        <p:nvPicPr>
          <p:cNvPr id="8" name="Picture 7">
            <a:extLst>
              <a:ext uri="{FF2B5EF4-FFF2-40B4-BE49-F238E27FC236}">
                <a16:creationId xmlns:a16="http://schemas.microsoft.com/office/drawing/2014/main" id="{4B8B2F93-70C4-4FFC-9C15-2124BD5B9173}"/>
              </a:ext>
            </a:extLst>
          </p:cNvPr>
          <p:cNvPicPr>
            <a:picLocks noChangeAspect="1"/>
          </p:cNvPicPr>
          <p:nvPr/>
        </p:nvPicPr>
        <p:blipFill>
          <a:blip r:embed="rId3"/>
          <a:stretch>
            <a:fillRect/>
          </a:stretch>
        </p:blipFill>
        <p:spPr>
          <a:xfrm>
            <a:off x="8120543" y="452875"/>
            <a:ext cx="3707016" cy="2153278"/>
          </a:xfrm>
          <a:prstGeom prst="rect">
            <a:avLst/>
          </a:prstGeom>
        </p:spPr>
      </p:pic>
    </p:spTree>
    <p:extLst>
      <p:ext uri="{BB962C8B-B14F-4D97-AF65-F5344CB8AC3E}">
        <p14:creationId xmlns:p14="http://schemas.microsoft.com/office/powerpoint/2010/main" val="3485807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545C0-07F8-4190-96D2-0046F068EC07}"/>
              </a:ext>
            </a:extLst>
          </p:cNvPr>
          <p:cNvSpPr>
            <a:spLocks noGrp="1"/>
          </p:cNvSpPr>
          <p:nvPr>
            <p:ph type="title"/>
          </p:nvPr>
        </p:nvSpPr>
        <p:spPr>
          <a:xfrm>
            <a:off x="1154955" y="973668"/>
            <a:ext cx="6252524" cy="706964"/>
          </a:xfrm>
        </p:spPr>
        <p:txBody>
          <a:bodyPr/>
          <a:lstStyle/>
          <a:p>
            <a:r>
              <a:rPr lang="lv-LV" sz="3200" b="1" dirty="0"/>
              <a:t>Dabaszinātnes, matemātika un svešvalodas</a:t>
            </a:r>
            <a:endParaRPr lang="lv-LV" sz="3200" dirty="0"/>
          </a:p>
        </p:txBody>
      </p:sp>
      <p:sp>
        <p:nvSpPr>
          <p:cNvPr id="3" name="Content Placeholder 2">
            <a:extLst>
              <a:ext uri="{FF2B5EF4-FFF2-40B4-BE49-F238E27FC236}">
                <a16:creationId xmlns:a16="http://schemas.microsoft.com/office/drawing/2014/main" id="{D79EC601-21C3-4AA1-963B-E059DAE745E1}"/>
              </a:ext>
            </a:extLst>
          </p:cNvPr>
          <p:cNvSpPr>
            <a:spLocks noGrp="1"/>
          </p:cNvSpPr>
          <p:nvPr>
            <p:ph idx="1"/>
          </p:nvPr>
        </p:nvSpPr>
        <p:spPr/>
        <p:txBody>
          <a:bodyPr/>
          <a:lstStyle/>
          <a:p>
            <a:r>
              <a:rPr lang="lv-LV" dirty="0"/>
              <a:t>Padziļinātie kursi: Matemātika II, Fizika II, Angļu valoda II (</a:t>
            </a:r>
            <a:r>
              <a:rPr lang="lv-LV" dirty="0" err="1"/>
              <a:t>C1</a:t>
            </a:r>
            <a:r>
              <a:rPr lang="lv-LV" dirty="0"/>
              <a:t>)</a:t>
            </a:r>
          </a:p>
          <a:p>
            <a:r>
              <a:rPr lang="lv-LV" dirty="0"/>
              <a:t>Rīgas Zolitūdes ģimnāzijas vispārējās vidējās izglītības programmas virziens </a:t>
            </a:r>
            <a:r>
              <a:rPr lang="lv-LV" b="1" dirty="0"/>
              <a:t>"Dabaszinātnes, matemātika un svešvalodas"</a:t>
            </a:r>
            <a:r>
              <a:rPr lang="lv-LV" dirty="0"/>
              <a:t> apvieno eksaktās zinātnes ar svešvalodu padziļinātu apguvi, veidojot spēcīgu pamatu studijām un karjerai inženierzinātņu, IT, tehnoloģiju, eksakto zinātņu un starptautiskās komunikācijas jomās. </a:t>
            </a:r>
          </a:p>
          <a:p>
            <a:r>
              <a:rPr lang="lv-LV" dirty="0"/>
              <a:t>Programmas mērķis ir attīstīt skolēnu loģisko domāšanu, problēmu risināšanas un valodu prasmes, veicinot daudzpusīgu sagatavotību studijām gan Latvijā, gan ārvalstīs.</a:t>
            </a:r>
          </a:p>
          <a:p>
            <a:r>
              <a:rPr lang="lv-LV" dirty="0"/>
              <a:t>Programmas kods:  31016011</a:t>
            </a:r>
          </a:p>
          <a:p>
            <a:pPr marL="0" indent="0">
              <a:buNone/>
            </a:pPr>
            <a:endParaRPr lang="lv-LV" dirty="0"/>
          </a:p>
        </p:txBody>
      </p:sp>
      <p:pic>
        <p:nvPicPr>
          <p:cNvPr id="5" name="Picture 4">
            <a:extLst>
              <a:ext uri="{FF2B5EF4-FFF2-40B4-BE49-F238E27FC236}">
                <a16:creationId xmlns:a16="http://schemas.microsoft.com/office/drawing/2014/main" id="{4CEB551E-80C7-45D7-BA37-E326264EC5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760" y="4961221"/>
            <a:ext cx="1454572" cy="1454572"/>
          </a:xfrm>
          <a:prstGeom prst="rect">
            <a:avLst/>
          </a:prstGeom>
        </p:spPr>
      </p:pic>
      <p:grpSp>
        <p:nvGrpSpPr>
          <p:cNvPr id="14" name="Group 13">
            <a:extLst>
              <a:ext uri="{FF2B5EF4-FFF2-40B4-BE49-F238E27FC236}">
                <a16:creationId xmlns:a16="http://schemas.microsoft.com/office/drawing/2014/main" id="{FC03A79F-6AA2-4C3A-9250-72A0780102A7}"/>
              </a:ext>
            </a:extLst>
          </p:cNvPr>
          <p:cNvGrpSpPr/>
          <p:nvPr/>
        </p:nvGrpSpPr>
        <p:grpSpPr>
          <a:xfrm>
            <a:off x="8190185" y="470541"/>
            <a:ext cx="3574147" cy="2132959"/>
            <a:chOff x="8190185" y="470541"/>
            <a:chExt cx="3574147" cy="2132959"/>
          </a:xfrm>
        </p:grpSpPr>
        <p:pic>
          <p:nvPicPr>
            <p:cNvPr id="6" name="Picture 5">
              <a:extLst>
                <a:ext uri="{FF2B5EF4-FFF2-40B4-BE49-F238E27FC236}">
                  <a16:creationId xmlns:a16="http://schemas.microsoft.com/office/drawing/2014/main" id="{9AAB7B63-C75C-4BC3-95DE-1E39DCA07B6C}"/>
                </a:ext>
              </a:extLst>
            </p:cNvPr>
            <p:cNvPicPr>
              <a:picLocks noChangeAspect="1"/>
            </p:cNvPicPr>
            <p:nvPr/>
          </p:nvPicPr>
          <p:blipFill>
            <a:blip r:embed="rId3"/>
            <a:stretch>
              <a:fillRect/>
            </a:stretch>
          </p:blipFill>
          <p:spPr>
            <a:xfrm>
              <a:off x="8190185" y="470541"/>
              <a:ext cx="3574147" cy="2132959"/>
            </a:xfrm>
            <a:prstGeom prst="rect">
              <a:avLst/>
            </a:prstGeom>
          </p:spPr>
        </p:pic>
        <p:cxnSp>
          <p:nvCxnSpPr>
            <p:cNvPr id="10" name="Straight Connector 9">
              <a:extLst>
                <a:ext uri="{FF2B5EF4-FFF2-40B4-BE49-F238E27FC236}">
                  <a16:creationId xmlns:a16="http://schemas.microsoft.com/office/drawing/2014/main" id="{19B95AF6-6F79-4084-BAF9-DA1C33A1B147}"/>
                </a:ext>
              </a:extLst>
            </p:cNvPr>
            <p:cNvCxnSpPr>
              <a:cxnSpLocks/>
            </p:cNvCxnSpPr>
            <p:nvPr/>
          </p:nvCxnSpPr>
          <p:spPr>
            <a:xfrm flipV="1">
              <a:off x="10763075" y="2348917"/>
              <a:ext cx="58723" cy="67112"/>
            </a:xfrm>
            <a:prstGeom prst="line">
              <a:avLst/>
            </a:prstGeom>
            <a:ln w="317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97675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23DE2-1600-44FE-B223-771B5B0BF47F}"/>
              </a:ext>
            </a:extLst>
          </p:cNvPr>
          <p:cNvSpPr>
            <a:spLocks noGrp="1"/>
          </p:cNvSpPr>
          <p:nvPr>
            <p:ph type="title"/>
          </p:nvPr>
        </p:nvSpPr>
        <p:spPr/>
        <p:txBody>
          <a:bodyPr/>
          <a:lstStyle/>
          <a:p>
            <a:r>
              <a:rPr lang="lv-LV" b="1" dirty="0"/>
              <a:t>Dabaszinātnes un svešvalodas</a:t>
            </a:r>
            <a:endParaRPr lang="lv-LV" dirty="0"/>
          </a:p>
        </p:txBody>
      </p:sp>
      <p:sp>
        <p:nvSpPr>
          <p:cNvPr id="3" name="Content Placeholder 2">
            <a:extLst>
              <a:ext uri="{FF2B5EF4-FFF2-40B4-BE49-F238E27FC236}">
                <a16:creationId xmlns:a16="http://schemas.microsoft.com/office/drawing/2014/main" id="{28A24B5E-9333-42AC-8973-46801F584737}"/>
              </a:ext>
            </a:extLst>
          </p:cNvPr>
          <p:cNvSpPr>
            <a:spLocks noGrp="1"/>
          </p:cNvSpPr>
          <p:nvPr>
            <p:ph idx="1"/>
          </p:nvPr>
        </p:nvSpPr>
        <p:spPr/>
        <p:txBody>
          <a:bodyPr/>
          <a:lstStyle/>
          <a:p>
            <a:r>
              <a:rPr lang="lv-LV" dirty="0"/>
              <a:t>Padziļinātie kursi: Bioloģija II, Ķīmija II, Angļu valoda II (</a:t>
            </a:r>
            <a:r>
              <a:rPr lang="lv-LV" dirty="0" err="1"/>
              <a:t>C1</a:t>
            </a:r>
            <a:r>
              <a:rPr lang="lv-LV" dirty="0"/>
              <a:t>).</a:t>
            </a:r>
          </a:p>
          <a:p>
            <a:r>
              <a:rPr lang="lv-LV" dirty="0"/>
              <a:t>Rīgas Zolitūdes ģimnāzijas vispārējās vidējās izglītības programmas virziens "</a:t>
            </a:r>
            <a:r>
              <a:rPr lang="lv-LV" b="1" dirty="0"/>
              <a:t>Dabaszinātnes un svešvalodas</a:t>
            </a:r>
            <a:r>
              <a:rPr lang="lv-LV" dirty="0"/>
              <a:t>" piedāvā skolēniem iespēju padziļināti apgūt mūsdienās pieprasītās un daudzveidīgās zināšanu jomas – dabaszinātnes un svešvalodas. </a:t>
            </a:r>
          </a:p>
          <a:p>
            <a:r>
              <a:rPr lang="lv-LV" dirty="0"/>
              <a:t>Programmas mērķis ir attīstīt skolēnu analītisko domāšanu, pētnieciskās prasmes un valodu kompetenci, gatavojot viņus studijām augstskolās gan Latvijā, gan ārvalstīs, kā arī veicinot karjeras iespējas zinātnes, medicīnas, vides, tehnoloģiju un starptautiskās komunikācijas jomās.</a:t>
            </a:r>
          </a:p>
          <a:p>
            <a:r>
              <a:rPr lang="lv-LV" dirty="0"/>
              <a:t>Programmas kods:  31016011</a:t>
            </a:r>
          </a:p>
          <a:p>
            <a:pPr marL="0" indent="0">
              <a:buNone/>
            </a:pPr>
            <a:endParaRPr lang="lv-LV" dirty="0"/>
          </a:p>
        </p:txBody>
      </p:sp>
      <p:pic>
        <p:nvPicPr>
          <p:cNvPr id="4" name="Picture 3">
            <a:extLst>
              <a:ext uri="{FF2B5EF4-FFF2-40B4-BE49-F238E27FC236}">
                <a16:creationId xmlns:a16="http://schemas.microsoft.com/office/drawing/2014/main" id="{5896EFAF-FD2C-42EB-8BA0-3E921F1EE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27206" y="5164050"/>
            <a:ext cx="1454572" cy="1454572"/>
          </a:xfrm>
          <a:prstGeom prst="rect">
            <a:avLst/>
          </a:prstGeom>
        </p:spPr>
      </p:pic>
      <p:pic>
        <p:nvPicPr>
          <p:cNvPr id="9" name="Picture 8">
            <a:extLst>
              <a:ext uri="{FF2B5EF4-FFF2-40B4-BE49-F238E27FC236}">
                <a16:creationId xmlns:a16="http://schemas.microsoft.com/office/drawing/2014/main" id="{5B784049-87B8-42F5-B9AB-DDC49164C8DF}"/>
              </a:ext>
            </a:extLst>
          </p:cNvPr>
          <p:cNvPicPr>
            <a:picLocks noChangeAspect="1"/>
          </p:cNvPicPr>
          <p:nvPr/>
        </p:nvPicPr>
        <p:blipFill>
          <a:blip r:embed="rId3"/>
          <a:stretch>
            <a:fillRect/>
          </a:stretch>
        </p:blipFill>
        <p:spPr>
          <a:xfrm>
            <a:off x="8278753" y="457699"/>
            <a:ext cx="3527524" cy="1503374"/>
          </a:xfrm>
          <a:prstGeom prst="rect">
            <a:avLst/>
          </a:prstGeom>
        </p:spPr>
      </p:pic>
    </p:spTree>
    <p:extLst>
      <p:ext uri="{BB962C8B-B14F-4D97-AF65-F5344CB8AC3E}">
        <p14:creationId xmlns:p14="http://schemas.microsoft.com/office/powerpoint/2010/main" val="38552807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Ion Boardroom</Template>
  <TotalTime>41</TotalTime>
  <Words>721</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Century Gothic</vt:lpstr>
      <vt:lpstr>Wingdings 3</vt:lpstr>
      <vt:lpstr>Ion Boardroom</vt:lpstr>
      <vt:lpstr> Uzņemšana Rīgas Zolitūdes ģimnāzijas 10.klasē</vt:lpstr>
      <vt:lpstr>Izglītojamo uzņemšanas kārtība Rīgas Zolitūdes ģimnāzijas vispārējās vidējās izglītības programmā</vt:lpstr>
      <vt:lpstr>Pieteikšanās kārtība e-pakalpojumā</vt:lpstr>
      <vt:lpstr>Rezultātu paziņošana un dokumentu iesniegšana</vt:lpstr>
      <vt:lpstr>Rīgas Zolitūdes ģimnāzijas vispārējās vidējās izglītības programmas virzieni</vt:lpstr>
      <vt:lpstr>Valodas un sociālās zinātnes</vt:lpstr>
      <vt:lpstr>Dabaszinātnes, matemātika un svešvalodas</vt:lpstr>
      <vt:lpstr>Dabaszinātnes un svešvalodas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Uzņemšana Rīgas Zolitūdes ģimnāzijas 10.klasē</dc:title>
  <dc:creator>Veronika Skripačova</dc:creator>
  <cp:lastModifiedBy>Liene Juhņevska</cp:lastModifiedBy>
  <cp:revision>6</cp:revision>
  <dcterms:created xsi:type="dcterms:W3CDTF">2025-06-17T09:04:31Z</dcterms:created>
  <dcterms:modified xsi:type="dcterms:W3CDTF">2025-06-18T08:52:03Z</dcterms:modified>
</cp:coreProperties>
</file>